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Siâp</a:t>
            </a:r>
            <a:r>
              <a:rPr lang="en-GB" sz="4400" dirty="0" smtClean="0">
                <a:latin typeface="Berlin Sans FB" pitchFamily="34" charset="0"/>
              </a:rPr>
              <a:t> a </a:t>
            </a:r>
            <a:r>
              <a:rPr lang="en-GB" sz="4400" dirty="0" err="1" smtClean="0">
                <a:latin typeface="Berlin Sans FB" pitchFamily="34" charset="0"/>
              </a:rPr>
              <a:t>Mesur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500042"/>
            <a:ext cx="8424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Mae </a:t>
            </a:r>
            <a:r>
              <a:rPr lang="en-GB" sz="2000" dirty="0" err="1" smtClean="0">
                <a:latin typeface="Berlin Sans FB" pitchFamily="34" charset="0"/>
              </a:rPr>
              <a:t>gan</a:t>
            </a:r>
            <a:r>
              <a:rPr lang="en-GB" sz="2000" dirty="0" smtClean="0">
                <a:latin typeface="Berlin Sans FB" pitchFamily="34" charset="0"/>
              </a:rPr>
              <a:t> y </a:t>
            </a:r>
            <a:r>
              <a:rPr lang="en-GB" sz="2000" dirty="0" err="1" smtClean="0">
                <a:latin typeface="Berlin Sans FB" pitchFamily="34" charset="0"/>
              </a:rPr>
              <a:t>triongl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yma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arwynebedd</a:t>
            </a:r>
            <a:r>
              <a:rPr lang="en-GB" sz="2000" dirty="0" smtClean="0">
                <a:latin typeface="Berlin Sans FB" pitchFamily="34" charset="0"/>
              </a:rPr>
              <a:t> o 14cm². </a:t>
            </a:r>
            <a:r>
              <a:rPr lang="en-GB" sz="2000" dirty="0" err="1" smtClean="0">
                <a:latin typeface="Berlin Sans FB" pitchFamily="34" charset="0"/>
              </a:rPr>
              <a:t>Cyfrifwch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werthoedd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posibl</a:t>
            </a:r>
            <a:r>
              <a:rPr lang="en-GB" sz="2000" dirty="0" smtClean="0">
                <a:latin typeface="Berlin Sans FB" pitchFamily="34" charset="0"/>
              </a:rPr>
              <a:t> yr </a:t>
            </a:r>
            <a:r>
              <a:rPr lang="en-GB" sz="2000" dirty="0" err="1" smtClean="0">
                <a:latin typeface="Berlin Sans FB" pitchFamily="34" charset="0"/>
              </a:rPr>
              <a:t>ongl</a:t>
            </a:r>
            <a:r>
              <a:rPr lang="en-GB" sz="2000" dirty="0" smtClean="0">
                <a:latin typeface="Berlin Sans FB" pitchFamily="34" charset="0"/>
              </a:rPr>
              <a:t> x ac y.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195504"/>
            <a:chOff x="971600" y="3717032"/>
            <a:chExt cx="7200287" cy="3193386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742420"/>
              <a:ext cx="6624736" cy="3167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Defnyddiwch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rheol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Sin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arwynebedd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i’ch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helpu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yr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ongl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x.   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Mae’r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cwestiwn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awgrymu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bod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mwy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nag un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gwerth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posib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yr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ongl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yma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.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Defnyddiwch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graff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Sin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gwerthoedd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posib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x.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Defnyddiwch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eich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atebion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ddarganfod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gwerthoedd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0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posib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.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7664" y="4077072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1357298"/>
            <a:ext cx="3786214" cy="256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643570" y="228599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86116" y="228599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14679" y="3286124"/>
            <a:ext cx="571504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596" y="107154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Berlin Sans FB" pitchFamily="34" charset="0"/>
              </a:rPr>
              <a:t>Arwynebedd</a:t>
            </a:r>
            <a:r>
              <a:rPr lang="en-GB" b="1" dirty="0" smtClean="0">
                <a:latin typeface="Berlin Sans FB" pitchFamily="34" charset="0"/>
              </a:rPr>
              <a:t> y </a:t>
            </a:r>
            <a:r>
              <a:rPr lang="en-GB" b="1" dirty="0" err="1" smtClean="0">
                <a:latin typeface="Berlin Sans FB" pitchFamily="34" charset="0"/>
              </a:rPr>
              <a:t>triongl</a:t>
            </a:r>
            <a:endParaRPr lang="en-GB" b="1" dirty="0">
              <a:latin typeface="Berlin Sans FB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609600" y="1409700"/>
          <a:ext cx="2605078" cy="834082"/>
        </p:xfrm>
        <a:graphic>
          <a:graphicData uri="http://schemas.openxmlformats.org/presentationml/2006/ole">
            <p:oleObj spid="_x0000_s17410" name="Equation" r:id="rId4" imgW="1180800" imgH="39348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33400" y="2273300"/>
          <a:ext cx="2824154" cy="859014"/>
        </p:xfrm>
        <a:graphic>
          <a:graphicData uri="http://schemas.openxmlformats.org/presentationml/2006/ole">
            <p:oleObj spid="_x0000_s17411" name="Equation" r:id="rId5" imgW="1244520" imgH="39348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219200" y="3213100"/>
          <a:ext cx="1495412" cy="827008"/>
        </p:xfrm>
        <a:graphic>
          <a:graphicData uri="http://schemas.openxmlformats.org/presentationml/2006/ole">
            <p:oleObj spid="_x0000_s17412" name="Equation" r:id="rId6" imgW="685800" imgH="39348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928662" y="4143380"/>
          <a:ext cx="1951026" cy="886830"/>
        </p:xfrm>
        <a:graphic>
          <a:graphicData uri="http://schemas.openxmlformats.org/presentationml/2006/ole">
            <p:oleObj spid="_x0000_s17413" name="Equation" r:id="rId7" imgW="914400" imgH="43164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1643042" y="5214950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30˚ = C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8860" y="1000108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Mae </a:t>
            </a:r>
            <a:r>
              <a:rPr lang="en-GB" dirty="0" err="1" smtClean="0">
                <a:latin typeface="Berlin Sans FB" pitchFamily="34" charset="0"/>
              </a:rPr>
              <a:t>yna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mwy</a:t>
            </a:r>
            <a:r>
              <a:rPr lang="en-GB" dirty="0" smtClean="0">
                <a:latin typeface="Berlin Sans FB" pitchFamily="34" charset="0"/>
              </a:rPr>
              <a:t> nag un </a:t>
            </a:r>
            <a:r>
              <a:rPr lang="en-GB" dirty="0" err="1" smtClean="0">
                <a:latin typeface="Berlin Sans FB" pitchFamily="34" charset="0"/>
              </a:rPr>
              <a:t>ateb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posib</a:t>
            </a:r>
            <a:r>
              <a:rPr lang="en-GB" dirty="0" smtClean="0">
                <a:latin typeface="Berlin Sans FB" pitchFamily="34" charset="0"/>
              </a:rPr>
              <a:t>, </a:t>
            </a:r>
            <a:r>
              <a:rPr lang="en-GB" dirty="0" err="1" smtClean="0">
                <a:latin typeface="Berlin Sans FB" pitchFamily="34" charset="0"/>
              </a:rPr>
              <a:t>rhaid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defnyddio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graff</a:t>
            </a:r>
            <a:r>
              <a:rPr lang="en-GB" dirty="0" smtClean="0">
                <a:latin typeface="Berlin Sans FB" pitchFamily="34" charset="0"/>
              </a:rPr>
              <a:t> sin </a:t>
            </a:r>
            <a:r>
              <a:rPr lang="en-GB" dirty="0" err="1" smtClean="0">
                <a:latin typeface="Berlin Sans FB" pitchFamily="34" charset="0"/>
              </a:rPr>
              <a:t>i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ddarganfod</a:t>
            </a:r>
            <a:r>
              <a:rPr lang="en-GB" dirty="0" smtClean="0">
                <a:latin typeface="Berlin Sans FB" pitchFamily="34" charset="0"/>
              </a:rPr>
              <a:t> yr </a:t>
            </a:r>
            <a:r>
              <a:rPr lang="en-GB" dirty="0" err="1" smtClean="0">
                <a:latin typeface="Berlin Sans FB" pitchFamily="34" charset="0"/>
              </a:rPr>
              <a:t>ongl</a:t>
            </a:r>
            <a:r>
              <a:rPr lang="en-GB" dirty="0" smtClean="0">
                <a:latin typeface="Berlin Sans FB" pitchFamily="34" charset="0"/>
              </a:rPr>
              <a:t> </a:t>
            </a:r>
            <a:r>
              <a:rPr lang="en-GB" dirty="0" err="1" smtClean="0">
                <a:latin typeface="Berlin Sans FB" pitchFamily="34" charset="0"/>
              </a:rPr>
              <a:t>arall</a:t>
            </a:r>
            <a:r>
              <a:rPr lang="en-GB" dirty="0" smtClean="0">
                <a:latin typeface="Berlin Sans FB" pitchFamily="34" charset="0"/>
              </a:rPr>
              <a:t>. </a:t>
            </a:r>
            <a:r>
              <a:rPr lang="en-GB" dirty="0" err="1" smtClean="0">
                <a:latin typeface="Berlin Sans FB" pitchFamily="34" charset="0"/>
              </a:rPr>
              <a:t>arall</a:t>
            </a:r>
            <a:r>
              <a:rPr lang="en-GB" dirty="0" smtClean="0">
                <a:latin typeface="Berlin Sans FB" pitchFamily="34" charset="0"/>
              </a:rPr>
              <a:t>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6337" y="1589784"/>
            <a:ext cx="6105525" cy="324802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428860" y="266990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88900" y="26699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157051" y="2669904"/>
            <a:ext cx="1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645628" y="3317976"/>
            <a:ext cx="286543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508981" y="4254080"/>
            <a:ext cx="1289516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180 – 30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150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06977" y="51901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Felly: x = 30</a:t>
            </a:r>
            <a:r>
              <a:rPr lang="en-GB" dirty="0" smtClean="0">
                <a:latin typeface="Berlin Sans FB" pitchFamily="34" charset="0"/>
                <a:cs typeface="Calibri"/>
              </a:rPr>
              <a:t>° </a:t>
            </a:r>
            <a:r>
              <a:rPr lang="en-GB" dirty="0" err="1" smtClean="0">
                <a:latin typeface="Berlin Sans FB" pitchFamily="34" charset="0"/>
                <a:cs typeface="Calibri"/>
              </a:rPr>
              <a:t>neu</a:t>
            </a:r>
            <a:r>
              <a:rPr lang="en-GB" dirty="0" smtClean="0">
                <a:latin typeface="Berlin Sans FB" pitchFamily="34" charset="0"/>
                <a:cs typeface="Calibri"/>
              </a:rPr>
              <a:t> 150°</a:t>
            </a:r>
            <a:endParaRPr lang="en-GB" dirty="0" smtClean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71546"/>
            <a:ext cx="4219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" name="Rectangle 2"/>
          <p:cNvSpPr/>
          <p:nvPr/>
        </p:nvSpPr>
        <p:spPr>
          <a:xfrm>
            <a:off x="755650" y="188913"/>
            <a:ext cx="145889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35966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err="1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63885" y="3087009"/>
            <a:ext cx="579091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44848" y="1996397"/>
            <a:ext cx="5730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156273" y="1988459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886149" y="1500173"/>
            <a:ext cx="614149" cy="335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30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3040" y="965207"/>
            <a:ext cx="4219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984540" y="3089282"/>
            <a:ext cx="65903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065503" y="1998670"/>
            <a:ext cx="5730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576928" y="199073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6306804" y="1500174"/>
            <a:ext cx="551212" cy="3227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noProof="1" smtClean="0">
                <a:solidFill>
                  <a:srgbClr val="000000"/>
                </a:solidFill>
                <a:latin typeface="Berlin Sans FB" pitchFamily="34" charset="0"/>
              </a:rPr>
              <a:t>150</a:t>
            </a:r>
            <a:r>
              <a:rPr lang="en-GB" noProof="1">
                <a:solidFill>
                  <a:srgbClr val="000000"/>
                </a:solidFill>
                <a:latin typeface="Berlin Sans FB" pitchFamily="34" charset="0"/>
              </a:rPr>
              <a:t>°</a:t>
            </a:r>
            <a:endParaRPr lang="en-US" sz="1400" dirty="0">
              <a:latin typeface="Berlin Sans FB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43306" y="2500306"/>
            <a:ext cx="147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err="1" smtClean="0">
                <a:latin typeface="Berlin Sans FB" pitchFamily="34" charset="0"/>
              </a:rPr>
              <a:t>neu</a:t>
            </a:r>
            <a:endParaRPr lang="en-GB" u="sng" dirty="0" smtClean="0">
              <a:latin typeface="Berlin Sans FB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77450" y="4077072"/>
            <a:ext cx="147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err="1" smtClean="0">
                <a:latin typeface="Berlin Sans FB" pitchFamily="34" charset="0"/>
              </a:rPr>
              <a:t>neu</a:t>
            </a:r>
            <a:endParaRPr lang="en-GB" u="sng" dirty="0" smtClean="0">
              <a:latin typeface="Berlin Sans FB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4348" y="4071942"/>
            <a:ext cx="2805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latin typeface="Berlin Sans FB" pitchFamily="34" charset="0"/>
              </a:rPr>
              <a:t>Darganfod</a:t>
            </a:r>
            <a:r>
              <a:rPr lang="en-GB" b="1" dirty="0" smtClean="0">
                <a:latin typeface="Berlin Sans FB" pitchFamily="34" charset="0"/>
              </a:rPr>
              <a:t> y</a:t>
            </a:r>
          </a:p>
          <a:p>
            <a:r>
              <a:rPr lang="en-GB" dirty="0" smtClean="0">
                <a:latin typeface="Berlin Sans FB" pitchFamily="34" charset="0"/>
              </a:rPr>
              <a:t>Os </a:t>
            </a:r>
            <a:r>
              <a:rPr lang="en-GB" dirty="0" err="1" smtClean="0">
                <a:latin typeface="Berlin Sans FB" pitchFamily="34" charset="0"/>
              </a:rPr>
              <a:t>yw</a:t>
            </a:r>
            <a:r>
              <a:rPr lang="en-GB" dirty="0" smtClean="0">
                <a:latin typeface="Berlin Sans FB" pitchFamily="34" charset="0"/>
              </a:rPr>
              <a:t> x </a:t>
            </a:r>
            <a:r>
              <a:rPr lang="en-GB" dirty="0" err="1" smtClean="0">
                <a:latin typeface="Berlin Sans FB" pitchFamily="34" charset="0"/>
              </a:rPr>
              <a:t>yn</a:t>
            </a:r>
            <a:r>
              <a:rPr lang="en-GB" dirty="0" smtClean="0">
                <a:latin typeface="Berlin Sans FB" pitchFamily="34" charset="0"/>
              </a:rPr>
              <a:t> 30˚:</a:t>
            </a:r>
          </a:p>
          <a:p>
            <a:endParaRPr lang="en-GB" dirty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y = 180 – 30 – 20</a:t>
            </a:r>
          </a:p>
          <a:p>
            <a:r>
              <a:rPr lang="en-GB" dirty="0" smtClean="0">
                <a:latin typeface="Berlin Sans FB" pitchFamily="34" charset="0"/>
              </a:rPr>
              <a:t>y = 130˚</a:t>
            </a:r>
          </a:p>
          <a:p>
            <a:endParaRPr lang="en-GB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615608" y="4000504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latin typeface="Berlin Sans FB" pitchFamily="34" charset="0"/>
              </a:rPr>
              <a:t>Darganfod</a:t>
            </a:r>
            <a:r>
              <a:rPr lang="en-GB" b="1" dirty="0" smtClean="0">
                <a:latin typeface="Berlin Sans FB" pitchFamily="34" charset="0"/>
              </a:rPr>
              <a:t> y</a:t>
            </a:r>
          </a:p>
          <a:p>
            <a:r>
              <a:rPr lang="en-GB" dirty="0" smtClean="0">
                <a:latin typeface="Berlin Sans FB" pitchFamily="34" charset="0"/>
              </a:rPr>
              <a:t>Os </a:t>
            </a:r>
            <a:r>
              <a:rPr lang="en-GB" dirty="0" err="1" smtClean="0">
                <a:latin typeface="Berlin Sans FB" pitchFamily="34" charset="0"/>
              </a:rPr>
              <a:t>yw</a:t>
            </a:r>
            <a:r>
              <a:rPr lang="en-GB" dirty="0" smtClean="0">
                <a:latin typeface="Berlin Sans FB" pitchFamily="34" charset="0"/>
              </a:rPr>
              <a:t> x </a:t>
            </a:r>
            <a:r>
              <a:rPr lang="en-GB" dirty="0" err="1" smtClean="0">
                <a:latin typeface="Berlin Sans FB" pitchFamily="34" charset="0"/>
              </a:rPr>
              <a:t>yn</a:t>
            </a:r>
            <a:r>
              <a:rPr lang="en-GB" dirty="0" smtClean="0">
                <a:latin typeface="Berlin Sans FB" pitchFamily="34" charset="0"/>
              </a:rPr>
              <a:t> 150˚:</a:t>
            </a:r>
          </a:p>
          <a:p>
            <a:endParaRPr lang="en-GB" dirty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y = 180 – 150– 20</a:t>
            </a:r>
          </a:p>
          <a:p>
            <a:r>
              <a:rPr lang="en-GB" dirty="0" smtClean="0">
                <a:latin typeface="Berlin Sans FB" pitchFamily="34" charset="0"/>
              </a:rPr>
              <a:t>y = 10˚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</TotalTime>
  <Words>132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26</cp:revision>
  <dcterms:created xsi:type="dcterms:W3CDTF">2011-02-03T11:08:00Z</dcterms:created>
  <dcterms:modified xsi:type="dcterms:W3CDTF">2011-09-05T20:19:04Z</dcterms:modified>
</cp:coreProperties>
</file>